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0" r:id="rId5"/>
    <p:sldId id="288" r:id="rId6"/>
    <p:sldId id="291" r:id="rId7"/>
    <p:sldId id="289" r:id="rId8"/>
    <p:sldId id="292" r:id="rId9"/>
    <p:sldId id="293" r:id="rId10"/>
    <p:sldId id="294" r:id="rId11"/>
    <p:sldId id="308" r:id="rId12"/>
    <p:sldId id="302" r:id="rId13"/>
    <p:sldId id="301" r:id="rId14"/>
    <p:sldId id="307" r:id="rId15"/>
    <p:sldId id="303" r:id="rId16"/>
    <p:sldId id="304" r:id="rId17"/>
    <p:sldId id="305" r:id="rId18"/>
    <p:sldId id="306" r:id="rId19"/>
    <p:sldId id="309" r:id="rId20"/>
    <p:sldId id="312" r:id="rId21"/>
    <p:sldId id="310" r:id="rId22"/>
    <p:sldId id="311" r:id="rId23"/>
    <p:sldId id="28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577"/>
    <a:srgbClr val="FF794D"/>
    <a:srgbClr val="DBE084"/>
    <a:srgbClr val="E9DDB8"/>
    <a:srgbClr val="FFBAA3"/>
    <a:srgbClr val="FF66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31" y="58"/>
      </p:cViewPr>
      <p:guideLst>
        <p:guide orient="horz" pos="2159"/>
        <p:guide pos="3840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6E1AD-4874-4B1B-B944-D773386EB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40306-04AD-4F7E-A7B0-55444E7BF1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40306-04AD-4F7E-A7B0-55444E7BF1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242EC-6CF1-4C69-96F4-6EDA356319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242EC-6CF1-4C69-96F4-6EDA356319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242EC-6CF1-4C69-96F4-6EDA356319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40306-04AD-4F7E-A7B0-55444E7BF1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B6457-C948-417B-8EE8-ACC088866F1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F7072-EAC0-4635-9C35-6D2F453D98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76" y="-1926"/>
            <a:ext cx="6297714" cy="34894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4438" y="262"/>
            <a:ext cx="5907536" cy="3487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5407" y="3442823"/>
            <a:ext cx="5895343" cy="3414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76" y="3442822"/>
            <a:ext cx="6297714" cy="341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257175" y="222250"/>
            <a:ext cx="11677650" cy="641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DE1CC-CD37-41DC-8876-B97219B73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88FFE-1055-40FE-8FDD-0EF4253403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迷你简细倩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4a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microsoft.com/office/2007/relationships/media" Target="../media/media1.m4a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99314" y="2334089"/>
            <a:ext cx="107935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幼圆" panose="02010509060101010101" pitchFamily="49" charset="-122"/>
                <a:ea typeface="幼圆" panose="02010509060101010101" pitchFamily="49" charset="-122"/>
              </a:rPr>
              <a:t>期末项目展示</a:t>
            </a:r>
            <a:endParaRPr lang="zh-CN" altLang="en-US" sz="4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1" name="PA_直接连接符 20"/>
          <p:cNvCxnSpPr/>
          <p:nvPr>
            <p:custDataLst>
              <p:tags r:id="rId1"/>
            </p:custDataLst>
          </p:nvPr>
        </p:nvCxnSpPr>
        <p:spPr>
          <a:xfrm>
            <a:off x="2296813" y="3440988"/>
            <a:ext cx="8172450" cy="0"/>
          </a:xfrm>
          <a:prstGeom prst="line">
            <a:avLst/>
          </a:prstGeom>
          <a:ln w="12700">
            <a:solidFill>
              <a:srgbClr val="55B5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4758313"/>
            <a:ext cx="5797798" cy="250567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84" y="4767187"/>
            <a:ext cx="6614733" cy="295681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779" y="6083390"/>
            <a:ext cx="713294" cy="16399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33" y="4649930"/>
            <a:ext cx="1109568" cy="15972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204" y="6306831"/>
            <a:ext cx="987638" cy="19143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568" y="5114393"/>
            <a:ext cx="993734" cy="174360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54984">
            <a:off x="5468558" y="265039"/>
            <a:ext cx="1828959" cy="17009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25048">
            <a:off x="4485830" y="781890"/>
            <a:ext cx="993734" cy="1743607"/>
          </a:xfrm>
          <a:prstGeom prst="rect">
            <a:avLst/>
          </a:prstGeom>
        </p:spPr>
      </p:pic>
      <p:pic>
        <p:nvPicPr>
          <p:cNvPr id="3" name="录音 (2)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90535" y="154559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500">
        <p:blinds dir="vert"/>
      </p:transition>
    </mc:Choice>
    <mc:Fallback>
      <p:transition spd="slow" advTm="55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/>
              <a:t>产品架构图</a:t>
            </a:r>
            <a:endParaRPr lang="zh-CN" sz="4000"/>
          </a:p>
        </p:txBody>
      </p:sp>
      <p:pic>
        <p:nvPicPr>
          <p:cNvPr id="5" name="图片 4" descr="jiag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311910"/>
            <a:ext cx="10226040" cy="507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首页</a:t>
            </a:r>
            <a:endParaRPr lang="zh-CN" altLang="en-US" sz="4000"/>
          </a:p>
        </p:txBody>
      </p:sp>
      <p:pic>
        <p:nvPicPr>
          <p:cNvPr id="6" name="图片 5" descr="shouy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1480" y="356870"/>
            <a:ext cx="3162300" cy="614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1614170"/>
            <a:ext cx="701357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首页上方为搜索框，用户点击可进行搜索，支持文字和语音搜索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右上角为消息通知，用户点击可查看具体通知内容，当有系统通知或有人购买自己出售的书籍时会通知本人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轮播图是精选内容和广告位，根据所处时间不同进行调整，如每年5月和11月会放送四六级相关信息，用户点击可跳转到相应页面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中间是10个交易量最高的书籍分类，用户点击可直接跳转到相应分类，方便用户提高检索效率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下方信息流是所在学校的书籍上架情况，用户点击可直接跳转到对应商品，便于用户有效利用最新信息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最下方为5个页面图标，点击可切换页面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enle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6560" y="347345"/>
            <a:ext cx="3162300" cy="6162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分类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554990" y="1614170"/>
            <a:ext cx="701357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分类页上方为搜索框，用户点击可进行搜索，支持文字和语音搜索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右上角为消息通知，用户点击可查看具体通知内容，当有系统通知或有人购买自己出售的书籍时会通知本人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搜索框下方是筛选按钮，支持按书籍类别分和专业分，方便用户筛选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左侧是书籍类别，点击可查看不同类别的书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右侧是具体分类，点击可进入商品列表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ab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835" y="367030"/>
            <a:ext cx="3267075" cy="612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发布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554990" y="1614170"/>
            <a:ext cx="70135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发布页使用时接入手机相机，图书置于框内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点击左下方图标可开启闪光灯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点击下方图标可进行拍摄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点击右下角图标可上传图片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5445" y="356870"/>
            <a:ext cx="3257550" cy="6143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购物车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554990" y="1614170"/>
            <a:ext cx="70135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购物车页标题右侧为删除按钮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标题下方为商品信息，显示商品图片、基本信息、价格，点击可跳转到商品页面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下方可选择“全选”，计算全选金额，右下方可进行结算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t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1325" y="514350"/>
            <a:ext cx="3409950" cy="5829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设置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554990" y="1614170"/>
            <a:ext cx="70135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设置</a:t>
            </a:r>
            <a:r>
              <a:rPr lang="zh-CN" altLang="en-US"/>
              <a:t>页上方显示头像、昵称和所在学校，右侧为登录按钮，点击可进行账号登录和账号切换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中间为已关注商品、购买记录和发布商品，点击可进入查看具体信息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下方为具体设置选项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965" y="471170"/>
            <a:ext cx="3400425" cy="5915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智能加值</a:t>
            </a:r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3" name="文本框 2"/>
          <p:cNvSpPr txBox="1"/>
          <p:nvPr/>
        </p:nvSpPr>
        <p:spPr>
          <a:xfrm>
            <a:off x="648970" y="1998345"/>
            <a:ext cx="69983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利用百度文字识别api，用户拍照或上传图片后，自动识别封面文字信息，用户可以直接搜索或上架商品，无需重复输入信息</a:t>
            </a:r>
            <a:endParaRPr lang="zh-CN" altLang="en-US" b="1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商品推荐页标题下方为拍摄的图片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中间为识别的文字信息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下方为个人描述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uiji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2940" y="361950"/>
            <a:ext cx="3190875" cy="6134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/>
              <a:t>智能加值</a:t>
            </a:r>
            <a:r>
              <a:rPr lang="en-US" altLang="zh-CN" sz="4000"/>
              <a:t>2</a:t>
            </a:r>
            <a:endParaRPr lang="en-US" altLang="zh-CN" sz="4000"/>
          </a:p>
        </p:txBody>
      </p:sp>
      <p:sp>
        <p:nvSpPr>
          <p:cNvPr id="3" name="文本框 2"/>
          <p:cNvSpPr txBox="1"/>
          <p:nvPr/>
        </p:nvSpPr>
        <p:spPr>
          <a:xfrm>
            <a:off x="654685" y="1899920"/>
            <a:ext cx="68103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利用百度商品识别api，当用户搜索无结果时，智能推荐相似商品，给予用户更多选择</a:t>
            </a:r>
            <a:endParaRPr lang="zh-CN" altLang="en-US" b="1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商品推荐页标题下方为拍摄的图片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。</a:t>
            </a:r>
            <a:r>
              <a:rPr lang="zh-CN" altLang="en-US"/>
              <a:t>中间为识别的文字信息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下方为推荐商品列表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12693" y="2214701"/>
            <a:ext cx="3402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API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" name="PA_直接连接符 20"/>
          <p:cNvCxnSpPr/>
          <p:nvPr>
            <p:custDataLst>
              <p:tags r:id="rId1"/>
            </p:custDataLst>
          </p:nvPr>
        </p:nvCxnSpPr>
        <p:spPr>
          <a:xfrm>
            <a:off x="2128137" y="3645174"/>
            <a:ext cx="8172450" cy="0"/>
          </a:xfrm>
          <a:prstGeom prst="line">
            <a:avLst/>
          </a:prstGeom>
          <a:ln w="12700">
            <a:solidFill>
              <a:srgbClr val="55B5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713990" y="650240"/>
          <a:ext cx="892556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165"/>
                <a:gridCol w="5011420"/>
                <a:gridCol w="29749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Azure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成熟度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比较好，有自定义图像训练库，还有训练报告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目前只有自定义图像训练库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性价比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有提供免费试用、开通续费0.0007元/次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有提供免费试用、WebAPI接入0.0005-0.01元/次等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713355" y="2298065"/>
          <a:ext cx="892619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280"/>
                <a:gridCol w="4980305"/>
                <a:gridCol w="297561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成熟度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文档清晰且详细，预估准确率达到95%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使用教程完善、但API文档较不完善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性价比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500次/天免费,超出需付费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0元/500次,238元/1000次,2008元/1W次等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13355" y="4148455"/>
          <a:ext cx="892619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4900930"/>
                <a:gridCol w="297561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成熟度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支持超过60秒的实时长语音识别。同时也支持上传完整录音文件。支持离线唤醒词、命令词、通用语义解析等功能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可以使用自学习平台等工具改善语音识别效果，而且提供了功能更丰富的管理控制台和更易用的SDK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性价比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按调用量计费，前5万次调用免费。默认为限额为5QPS，开通付费后限额提升至50QPS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3.5元/小时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9240" y="10375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商品图片搜索api对比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9240" y="27876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文字识别api对比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355" y="5120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语音识别api对比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4738" y="1536174"/>
            <a:ext cx="5111262" cy="476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>
                <a:sym typeface="+mn-ea"/>
              </a:rPr>
              <a:t>“二货”是面向在校大学生的二手书交易平台，以学校为单位，用户可以在各自的学校圈子买卖二手书，主打简便。</a:t>
            </a: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>
                <a:sym typeface="+mn-ea"/>
              </a:rPr>
              <a:t>利用百度文字识别api，让用户拍照即可上架商品，简单快捷；</a:t>
            </a: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>
                <a:sym typeface="+mn-ea"/>
              </a:rPr>
              <a:t>利用百度语音识别api，让用户说话即可搜索商品，解放用户双手；</a:t>
            </a: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>
                <a:sym typeface="+mn-ea"/>
              </a:rPr>
              <a:t>利用百度商品识别api，用户搜索无结果时可以获得图书的信息。</a:t>
            </a: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>
                <a:sym typeface="+mn-ea"/>
              </a:rPr>
              <a:t>“二货”既能帮助用户解决闲置书籍的烦恼，也能让用户收获淘书的喜悦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74578" y="460941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  <a:cs typeface="Times New Roman" panose="02020603050405020304" pitchFamily="18" charset="0"/>
              </a:rPr>
              <a:t>项目简介：</a:t>
            </a:r>
            <a:endParaRPr lang="zh-CN" altLang="en-US" sz="4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30" y="1702231"/>
            <a:ext cx="4531807" cy="301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355" y="1859915"/>
            <a:ext cx="107499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图片的清晰度较大程度影响商品图片识别的准确度，一般需高清图片，如果图片中不止一本书籍，识别正确率会下降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文字识别无法识别某些特殊字体或艺术字，不能适用于全部场景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3.</a:t>
            </a:r>
            <a:r>
              <a:rPr lang="zh-CN" altLang="en-US" sz="2800"/>
              <a:t>用户发音不标准、语速过快等都会影响语音识别的准确度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554990" y="605155"/>
            <a:ext cx="43948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/>
              <a:t>使用后风险报告</a:t>
            </a:r>
            <a:endParaRPr lang="zh-CN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99244" y="2059057"/>
            <a:ext cx="1079351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55B57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谢谢观看</a:t>
            </a:r>
            <a:endParaRPr lang="zh-CN" altLang="en-US" sz="6600" dirty="0">
              <a:solidFill>
                <a:srgbClr val="55B57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46142" y="3341193"/>
            <a:ext cx="3981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Thank you for your watch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1" name="PA_直接连接符 20"/>
          <p:cNvCxnSpPr/>
          <p:nvPr>
            <p:custDataLst>
              <p:tags r:id="rId1"/>
            </p:custDataLst>
          </p:nvPr>
        </p:nvCxnSpPr>
        <p:spPr>
          <a:xfrm>
            <a:off x="2009775" y="3303828"/>
            <a:ext cx="8172450" cy="0"/>
          </a:xfrm>
          <a:prstGeom prst="line">
            <a:avLst/>
          </a:prstGeom>
          <a:ln w="12700">
            <a:solidFill>
              <a:srgbClr val="55B5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09" y="4352955"/>
            <a:ext cx="5797798" cy="250567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80" y="4065512"/>
            <a:ext cx="6614733" cy="295681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945" y="5862431"/>
            <a:ext cx="713294" cy="16399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724" y="3948890"/>
            <a:ext cx="1109568" cy="15972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029" y="6065161"/>
            <a:ext cx="987638" cy="19143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142" y="4300268"/>
            <a:ext cx="993734" cy="174360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521" y="178150"/>
            <a:ext cx="1828959" cy="1700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500">
        <p:blinds dir="vert"/>
      </p:transition>
    </mc:Choice>
    <mc:Fallback>
      <p:transition spd="slow" advTm="45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14" y="420747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4000" dirty="0"/>
              <a:t>项目背景：</a:t>
            </a:r>
            <a:endParaRPr lang="zh-CN" sz="4000" dirty="0"/>
          </a:p>
        </p:txBody>
      </p:sp>
      <p:sp>
        <p:nvSpPr>
          <p:cNvPr id="3" name="矩形 2"/>
          <p:cNvSpPr/>
          <p:nvPr/>
        </p:nvSpPr>
        <p:spPr>
          <a:xfrm>
            <a:off x="499525" y="1127542"/>
            <a:ext cx="6059156" cy="53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1.</a:t>
            </a:r>
            <a:r>
              <a:rPr lang="zh-CN" altLang="en-US" sz="2000">
                <a:sym typeface="+mn-ea"/>
              </a:rPr>
              <a:t>很多大学生或多或少都有不需要的闲置书籍，却不知道怎么处理，这时与其让书籍闲置，不如卖给其他有需要的人，既能回收成本，又能帮助他人</a:t>
            </a:r>
            <a:endParaRPr lang="zh-CN" altLang="en-US" sz="2000"/>
          </a:p>
          <a:p>
            <a:pPr algn="just">
              <a:spcAft>
                <a:spcPts val="0"/>
              </a:spcAft>
            </a:pPr>
            <a:endParaRPr lang="zh-CN" altLang="en-US" sz="2000"/>
          </a:p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2.</a:t>
            </a:r>
            <a:r>
              <a:rPr lang="zh-CN" altLang="en-US" sz="2000">
                <a:sym typeface="+mn-ea"/>
              </a:rPr>
              <a:t>二手书往往磨损较为严重，可能存在条形码破损的情况</a:t>
            </a:r>
            <a:endParaRPr lang="zh-CN" altLang="en-US" sz="2000">
              <a:sym typeface="+mn-ea"/>
            </a:endParaRPr>
          </a:p>
          <a:p>
            <a:pPr algn="just">
              <a:spcAft>
                <a:spcPts val="0"/>
              </a:spcAft>
            </a:pPr>
            <a:endParaRPr lang="zh-CN" altLang="en-US" sz="2000"/>
          </a:p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3.</a:t>
            </a:r>
            <a:r>
              <a:rPr lang="zh-CN" altLang="en-US" sz="2000">
                <a:sym typeface="+mn-ea"/>
              </a:rPr>
              <a:t>套书的条形码有时候只会出现在最后一册，而部分书可以拆卖，导致有些书没有条形码</a:t>
            </a:r>
            <a:endParaRPr lang="zh-CN" altLang="en-US" sz="2000"/>
          </a:p>
          <a:p>
            <a:pPr algn="just">
              <a:spcAft>
                <a:spcPts val="0"/>
              </a:spcAft>
            </a:pPr>
            <a:endParaRPr lang="zh-CN" altLang="en-US" sz="2000"/>
          </a:p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4.</a:t>
            </a:r>
            <a:r>
              <a:rPr lang="zh-CN" altLang="en-US" sz="2000">
                <a:sym typeface="+mn-ea"/>
              </a:rPr>
              <a:t>有一些书，出版社出于设计考虑不会把条形码印制在封底，而是在书内，不易发现</a:t>
            </a:r>
            <a:endParaRPr lang="zh-CN" altLang="en-US" sz="2000"/>
          </a:p>
          <a:p>
            <a:pPr algn="just">
              <a:spcAft>
                <a:spcPts val="0"/>
              </a:spcAft>
            </a:pPr>
            <a:endParaRPr lang="zh-CN" altLang="en-US" sz="2000"/>
          </a:p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5.</a:t>
            </a:r>
            <a:r>
              <a:rPr lang="zh-CN" altLang="en-US" sz="2000">
                <a:sym typeface="+mn-ea"/>
              </a:rPr>
              <a:t>少数书尤其是画册、工具书，高价甚至自由定价，没有标准书号，也就没有条形码</a:t>
            </a:r>
            <a:endParaRPr lang="zh-CN" altLang="en-US" sz="2000"/>
          </a:p>
          <a:p>
            <a:pPr algn="just">
              <a:spcAft>
                <a:spcPts val="0"/>
              </a:spcAft>
            </a:pPr>
            <a:endParaRPr lang="zh-CN" altLang="en-US" sz="2000"/>
          </a:p>
          <a:p>
            <a:pPr algn="just">
              <a:spcAft>
                <a:spcPts val="0"/>
              </a:spcAft>
            </a:pPr>
            <a:r>
              <a:rPr lang="en-US" altLang="zh-CN" sz="2000">
                <a:sym typeface="+mn-ea"/>
              </a:rPr>
              <a:t>6.</a:t>
            </a:r>
            <a:r>
              <a:rPr lang="zh-CN" altLang="en-US" sz="2000">
                <a:sym typeface="+mn-ea"/>
              </a:rPr>
              <a:t>部分内部刊物如学校报刊等没有条形码</a:t>
            </a:r>
            <a:endParaRPr lang="zh-CN" altLang="zh-CN" sz="2000" kern="100" dirty="0"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1178" y="1686638"/>
            <a:ext cx="5235267" cy="348472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250" y="483216"/>
            <a:ext cx="6096000" cy="7067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项目目标：</a:t>
            </a: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5463" y="1536619"/>
            <a:ext cx="6096000" cy="37846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1.</a:t>
            </a:r>
            <a:r>
              <a:rPr lang="zh-CN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书籍智能识别：利用百度文字识别api，用户拍照后自动识别书籍封面文字，进行自动搜索</a:t>
            </a:r>
            <a:endParaRPr lang="zh-CN" altLang="zh-CN" sz="24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endParaRPr lang="zh-CN" altLang="zh-CN" sz="24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2.</a:t>
            </a:r>
            <a:r>
              <a:rPr lang="zh-CN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书籍智能推荐：利用百度商品识别api，用户上传图片后进行搜索，如果对结果不满意，可以在智能推荐的相似商品选择</a:t>
            </a:r>
            <a:endParaRPr lang="zh-CN" altLang="zh-CN" sz="24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endParaRPr lang="zh-CN" altLang="zh-CN" sz="24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3.</a:t>
            </a:r>
            <a:r>
              <a:rPr lang="zh-CN" altLang="zh-CN" sz="24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语音自动搜索：利用百度语音识别api，用户可以在语音转文字后直接进行搜索</a:t>
            </a:r>
            <a:endParaRPr lang="zh-CN" altLang="zh-CN" sz="24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0" y="2036291"/>
            <a:ext cx="4178125" cy="27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37590" y="5494020"/>
            <a:ext cx="10116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最小可行性产品是可以自动识别图片物体和文字的二手书交易app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119" y="1978359"/>
            <a:ext cx="6096000" cy="31381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1.</a:t>
            </a:r>
            <a:r>
              <a:rPr lang="zh-CN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平台的商品识别api可以智能推荐相关书籍，方便用户找到合适书籍</a:t>
            </a:r>
            <a:endParaRPr lang="zh-CN" altLang="zh-CN" sz="22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endParaRPr lang="zh-CN" altLang="zh-CN" sz="22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2.</a:t>
            </a:r>
            <a:r>
              <a:rPr lang="zh-CN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平台的文字识别api可以自动提取图中书籍的封面信息，包括书名、作者、出版社等，方便用户搜索或上架商品</a:t>
            </a:r>
            <a:endParaRPr lang="zh-CN" altLang="zh-CN" sz="22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endParaRPr lang="zh-CN" altLang="zh-CN" sz="22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3.</a:t>
            </a:r>
            <a:r>
              <a:rPr lang="zh-CN" altLang="zh-CN" sz="22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平台的语音识别api可以通过语音转文字进行搜索，解放用户双手</a:t>
            </a:r>
            <a:endParaRPr lang="zh-CN" altLang="zh-CN" sz="22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" y="1709278"/>
            <a:ext cx="4512106" cy="36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79311" y="460940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4000" dirty="0">
                <a:latin typeface="+mj-ea"/>
              </a:rPr>
              <a:t>加值宣言：</a:t>
            </a:r>
            <a:endParaRPr lang="zh-CN" sz="4000" dirty="0">
              <a:latin typeface="+mj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1654" y="1903769"/>
            <a:ext cx="7241512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1.</a:t>
            </a:r>
            <a:r>
              <a:rPr lang="zh-CN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卖家对书籍信息描述不够详尽，对书籍的分类定位也不明晰，导致用户判断出错</a:t>
            </a:r>
            <a:endParaRPr lang="zh-CN"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endParaRPr lang="zh-CN"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2.</a:t>
            </a:r>
            <a:r>
              <a:rPr lang="zh-CN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书籍类的信息较繁杂，信息录入不方便</a:t>
            </a:r>
            <a:endParaRPr lang="zh-CN"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endParaRPr lang="zh-CN"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3.</a:t>
            </a:r>
            <a:r>
              <a:rPr lang="zh-CN"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买家在使用时想偷懒，想通过语音进行搜索</a:t>
            </a:r>
            <a:endParaRPr lang="zh-CN"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8" y="1405932"/>
            <a:ext cx="4046136" cy="40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4640" y="316230"/>
            <a:ext cx="73088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latin typeface="+mj-ea"/>
              </a:rPr>
              <a:t>用户痛点：</a:t>
            </a:r>
            <a:endParaRPr lang="zh-CN" sz="4000" dirty="0">
              <a:latin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5483" y="2080676"/>
            <a:ext cx="6096000" cy="304609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1.</a:t>
            </a:r>
            <a:r>
              <a:rPr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商品识别的准确度受图片清晰度、大小、有无其他杂物等影响</a:t>
            </a:r>
            <a:endParaRPr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endParaRPr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2.</a:t>
            </a:r>
            <a:r>
              <a:rPr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文字识别的准确度受文字的字体、字号、颜色等影响</a:t>
            </a:r>
            <a:endParaRPr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endParaRPr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3.</a:t>
            </a:r>
            <a:r>
              <a:rPr altLang="zh-CN" sz="2400" kern="100" dirty="0"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语音识别的准确度受用户发音、语速、语言等影响</a:t>
            </a:r>
            <a:endParaRPr altLang="zh-CN" sz="2400" kern="100" dirty="0"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4470" y="292100"/>
            <a:ext cx="69138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altLang="zh-CN" sz="4000" dirty="0">
                <a:latin typeface="+mj-ea"/>
                <a:ea typeface="+mj-ea"/>
              </a:rPr>
              <a:t>人工智能概率性</a:t>
            </a:r>
            <a:r>
              <a:rPr lang="zh-CN" sz="4000" dirty="0">
                <a:latin typeface="+mj-ea"/>
                <a:ea typeface="+mj-ea"/>
              </a:rPr>
              <a:t>：</a:t>
            </a:r>
            <a:endParaRPr lang="zh-CN" sz="40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1817370"/>
            <a:ext cx="4718050" cy="3573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50950" y="1744980"/>
          <a:ext cx="9893300" cy="42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50"/>
                <a:gridCol w="4578350"/>
                <a:gridCol w="1339850"/>
                <a:gridCol w="1571625"/>
                <a:gridCol w="1254125"/>
              </a:tblGrid>
              <a:tr h="1068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用户案例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重要性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加值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068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文字识别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用户A想卖书，但书名和作者名字是英文的，不想手动输入，在拍照后自动识别书籍基本信息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核心功能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百度文字识别api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068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商品识别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用户B想买套书，但只找到套书的一册，想要找到类似书籍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核心功能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百度商品识别api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068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语音识别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用户C懒得打字搜索，想直接用语音搜索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次要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辅助功能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百度语音识别api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30530" y="421640"/>
            <a:ext cx="730885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4000" dirty="0">
                <a:latin typeface="+mj-ea"/>
              </a:rPr>
              <a:t>需求列表与人工智能API加值：</a:t>
            </a:r>
            <a:endParaRPr lang="zh-CN" sz="4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6098" y="2214701"/>
            <a:ext cx="20193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原型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" name="PA_直接连接符 20"/>
          <p:cNvCxnSpPr/>
          <p:nvPr>
            <p:custDataLst>
              <p:tags r:id="rId1"/>
            </p:custDataLst>
          </p:nvPr>
        </p:nvCxnSpPr>
        <p:spPr>
          <a:xfrm>
            <a:off x="2128137" y="3645174"/>
            <a:ext cx="8172450" cy="0"/>
          </a:xfrm>
          <a:prstGeom prst="line">
            <a:avLst/>
          </a:prstGeom>
          <a:ln w="12700">
            <a:solidFill>
              <a:srgbClr val="55B5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KSO_WM_UNIT_TABLE_BEAUTIFY" val="smartTable{ea946225-23bc-48f7-ad9e-646aa04757c2}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ISPRING_PRESENTATION_TITLE" val="彩色叶子手绘小清新ppt"/>
</p:tagLst>
</file>

<file path=ppt/tags/tag2.xml><?xml version="1.0" encoding="utf-8"?>
<p:tagLst xmlns:p="http://schemas.openxmlformats.org/presentationml/2006/main">
  <p:tag name="MH_TYPE" val="#NeiR#"/>
  <p:tag name="MH_NUMBER" val="6"/>
  <p:tag name="MH_CATEGORY" val="#YinZJG#"/>
  <p:tag name="MH_LAYOUT" val="TitleSubTitleText"/>
  <p:tag name="MH" val="20170612171258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6"/>
  <p:tag name="MH_CATEGORY" val="#YinZJG#"/>
  <p:tag name="MH_LAYOUT" val="TitleSubTitleText"/>
  <p:tag name="MH" val="20170612171258"/>
  <p:tag name="MH_LIBRARY" val="GRAPHIC"/>
</p:tagLst>
</file>

<file path=ppt/tags/tag4.xml><?xml version="1.0" encoding="utf-8"?>
<p:tagLst xmlns:p="http://schemas.openxmlformats.org/presentationml/2006/main">
  <p:tag name="MH_TYPE" val="#NeiR#"/>
  <p:tag name="MH_NUMBER" val="6"/>
  <p:tag name="MH_CATEGORY" val="#YinZJG#"/>
  <p:tag name="MH_LAYOUT" val="TitleSubTitleText"/>
  <p:tag name="MH" val="20170612171258"/>
  <p:tag name="MH_LIBRARY" val="GRAPHIC"/>
</p:tagLst>
</file>

<file path=ppt/tags/tag5.xml><?xml version="1.0" encoding="utf-8"?>
<p:tagLst xmlns:p="http://schemas.openxmlformats.org/presentationml/2006/main">
  <p:tag name="KSO_WM_UNIT_TABLE_BEAUTIFY" val="smartTable{74065db6-b876-494c-9681-fd5144be2b32}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KSO_WM_UNIT_TABLE_BEAUTIFY" val="smartTable{ea946225-23bc-48f7-ad9e-646aa04757c2}"/>
</p:tagLst>
</file>

<file path=ppt/tags/tag9.xml><?xml version="1.0" encoding="utf-8"?>
<p:tagLst xmlns:p="http://schemas.openxmlformats.org/presentationml/2006/main">
  <p:tag name="KSO_WM_UNIT_TABLE_BEAUTIFY" val="smartTable{ea946225-23bc-48f7-ad9e-646aa04757c2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318C80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演示</Application>
  <PresentationFormat>宽屏</PresentationFormat>
  <Paragraphs>254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迷你简细倩</vt:lpstr>
      <vt:lpstr>幼圆</vt:lpstr>
      <vt:lpstr>等线</vt:lpstr>
      <vt:lpstr>Times New Roman</vt:lpstr>
      <vt:lpstr>Arial Narrow</vt:lpstr>
      <vt:lpstr>微软雅黑</vt:lpstr>
      <vt:lpstr>Arial Unicode MS</vt:lpstr>
      <vt:lpstr>思源宋体 CN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彩色叶子手绘小清新ppt</dc:title>
  <dc:creator>lenovo</dc:creator>
  <cp:lastModifiedBy>你@猜</cp:lastModifiedBy>
  <cp:revision>405</cp:revision>
  <dcterms:created xsi:type="dcterms:W3CDTF">2017-06-12T02:12:00Z</dcterms:created>
  <dcterms:modified xsi:type="dcterms:W3CDTF">2020-01-09T17:43:45Z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